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840" r:id="rId4"/>
  </p:sldMasterIdLst>
  <p:notesMasterIdLst>
    <p:notesMasterId r:id="rId6"/>
  </p:notesMasterIdLst>
  <p:sldIdLst>
    <p:sldId id="265" r:id="rId5"/>
  </p:sldIdLst>
  <p:sldSz cx="7775575" cy="10907713"/>
  <p:notesSz cx="7104063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435">
          <p15:clr>
            <a:srgbClr val="A4A3A4"/>
          </p15:clr>
        </p15:guide>
        <p15:guide id="2" pos="2449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2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  <a:srgbClr val="EB701D"/>
    <a:srgbClr val="2C451B"/>
    <a:srgbClr val="EA6B14"/>
    <a:srgbClr val="FF3B3B"/>
    <a:srgbClr val="FF5050"/>
    <a:srgbClr val="A50021"/>
    <a:srgbClr val="CC0000"/>
    <a:srgbClr val="FF7C80"/>
    <a:srgbClr val="FF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D994E53-16A0-4269-B09D-2CAA050DE0AF}" v="8" dt="2024-07-18T04:41:40.22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39" d="100"/>
          <a:sy n="39" d="100"/>
        </p:scale>
        <p:origin x="2156" y="28"/>
      </p:cViewPr>
      <p:guideLst>
        <p:guide orient="horz" pos="3435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2"/>
            <a:ext cx="3078427" cy="513508"/>
          </a:xfrm>
          <a:prstGeom prst="rect">
            <a:avLst/>
          </a:prstGeom>
        </p:spPr>
        <p:txBody>
          <a:bodyPr vert="horz" lIns="94811" tIns="47406" rIns="94811" bIns="47406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3993" y="2"/>
            <a:ext cx="3078427" cy="513508"/>
          </a:xfrm>
          <a:prstGeom prst="rect">
            <a:avLst/>
          </a:prstGeom>
        </p:spPr>
        <p:txBody>
          <a:bodyPr vert="horz" lIns="94811" tIns="47406" rIns="94811" bIns="47406" rtlCol="0"/>
          <a:lstStyle>
            <a:lvl1pPr algn="r">
              <a:defRPr sz="1300"/>
            </a:lvl1pPr>
          </a:lstStyle>
          <a:p>
            <a:fld id="{70F99883-74AE-4A2C-81B7-5B86A08198C0}" type="datetimeFigureOut">
              <a:rPr kumimoji="1" lang="ja-JP" altLang="en-US" smtClean="0"/>
              <a:t>2024/7/23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20925" y="1277938"/>
            <a:ext cx="2462213" cy="3455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811" tIns="47406" rIns="94811" bIns="4740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10407" y="4925408"/>
            <a:ext cx="5683250" cy="4029878"/>
          </a:xfrm>
          <a:prstGeom prst="rect">
            <a:avLst/>
          </a:prstGeom>
        </p:spPr>
        <p:txBody>
          <a:bodyPr vert="horz" lIns="94811" tIns="47406" rIns="94811" bIns="47406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721108"/>
            <a:ext cx="3078427" cy="513507"/>
          </a:xfrm>
          <a:prstGeom prst="rect">
            <a:avLst/>
          </a:prstGeom>
        </p:spPr>
        <p:txBody>
          <a:bodyPr vert="horz" lIns="94811" tIns="47406" rIns="94811" bIns="47406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3993" y="9721108"/>
            <a:ext cx="3078427" cy="513507"/>
          </a:xfrm>
          <a:prstGeom prst="rect">
            <a:avLst/>
          </a:prstGeom>
        </p:spPr>
        <p:txBody>
          <a:bodyPr vert="horz" lIns="94811" tIns="47406" rIns="94811" bIns="47406" rtlCol="0" anchor="b"/>
          <a:lstStyle>
            <a:lvl1pPr algn="r">
              <a:defRPr sz="1300"/>
            </a:lvl1pPr>
          </a:lstStyle>
          <a:p>
            <a:fld id="{ACD93CC5-A9B8-46A1-B8C3-70AA73E05DA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0022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1pPr>
    <a:lvl2pPr marL="509504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2pPr>
    <a:lvl3pPr marL="1019007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3pPr>
    <a:lvl4pPr marL="1528511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4pPr>
    <a:lvl5pPr marL="2038015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5pPr>
    <a:lvl6pPr marL="2547518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6pPr>
    <a:lvl7pPr marL="3057022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7pPr>
    <a:lvl8pPr marL="3566526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8pPr>
    <a:lvl9pPr marL="4076029" algn="l" defTabSz="1019007" rtl="0" eaLnBrk="1" latinLnBrk="0" hangingPunct="1">
      <a:defRPr kumimoji="1" sz="133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D93CC5-A9B8-46A1-B8C3-70AA73E05DA2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012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2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7775577" cy="1090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66" name="Group 65"/>
          <p:cNvGrpSpPr/>
          <p:nvPr/>
        </p:nvGrpSpPr>
        <p:grpSpPr>
          <a:xfrm>
            <a:off x="0" y="1"/>
            <a:ext cx="1960094" cy="10907715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67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68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9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0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71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2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3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4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5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6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7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8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79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0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1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2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3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4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5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6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7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8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89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0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1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2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3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4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5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96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7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8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99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0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1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2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3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4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5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6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7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08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09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0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1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2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3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4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5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6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7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8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19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20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15863" y="1785129"/>
            <a:ext cx="5606918" cy="3797500"/>
          </a:xfrm>
        </p:spPr>
        <p:txBody>
          <a:bodyPr anchor="b">
            <a:normAutofit/>
          </a:bodyPr>
          <a:lstStyle>
            <a:lvl1pPr algn="l">
              <a:defRPr sz="408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5863" y="5729075"/>
            <a:ext cx="5606918" cy="2633505"/>
          </a:xfrm>
        </p:spPr>
        <p:txBody>
          <a:bodyPr>
            <a:normAutofit/>
          </a:bodyPr>
          <a:lstStyle>
            <a:lvl1pPr marL="0" indent="0" algn="l">
              <a:buNone/>
              <a:defRPr sz="1701" cap="all" baseline="0">
                <a:solidFill>
                  <a:schemeClr val="tx2"/>
                </a:solidFill>
              </a:defRPr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ja-JP" altLang="en-US"/>
              <a:t>マスター サブタイトルの書式設定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932909" y="8604977"/>
            <a:ext cx="1749504" cy="580735"/>
          </a:xfrm>
        </p:spPr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15862" y="8604977"/>
            <a:ext cx="3268450" cy="58073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1012" y="8604974"/>
            <a:ext cx="491770" cy="58073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947" y="6846611"/>
            <a:ext cx="6321707" cy="1303192"/>
          </a:xfrm>
        </p:spPr>
        <p:txBody>
          <a:bodyPr anchor="b">
            <a:normAutofit/>
          </a:bodyPr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27947" y="964526"/>
            <a:ext cx="6321707" cy="5248328"/>
          </a:xfrm>
          <a:prstGeom prst="round2DiagRect">
            <a:avLst>
              <a:gd name="adj1" fmla="val 5101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721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7918" y="8149802"/>
            <a:ext cx="6320753" cy="1085478"/>
          </a:xfrm>
        </p:spPr>
        <p:txBody>
          <a:bodyPr>
            <a:normAutofit/>
          </a:bodyPr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3501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976" y="969574"/>
            <a:ext cx="6317626" cy="5453857"/>
          </a:xfrm>
        </p:spPr>
        <p:txBody>
          <a:bodyPr anchor="ctr">
            <a:normAutofit/>
          </a:bodyPr>
          <a:lstStyle>
            <a:lvl1pPr>
              <a:defRPr sz="306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7946" y="7029416"/>
            <a:ext cx="6316672" cy="2181541"/>
          </a:xfrm>
        </p:spPr>
        <p:txBody>
          <a:bodyPr anchor="ctr">
            <a:normAutofit/>
          </a:bodyPr>
          <a:lstStyle>
            <a:lvl1pPr marL="0" indent="0">
              <a:buNone/>
              <a:defRPr sz="1531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8932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2337" y="969575"/>
            <a:ext cx="5932927" cy="4371402"/>
          </a:xfrm>
        </p:spPr>
        <p:txBody>
          <a:bodyPr anchor="ctr">
            <a:normAutofit/>
          </a:bodyPr>
          <a:lstStyle>
            <a:lvl1pPr>
              <a:defRPr sz="306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097359" y="5352950"/>
            <a:ext cx="5581870" cy="873139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7947" y="6854967"/>
            <a:ext cx="6317656" cy="2369057"/>
          </a:xfrm>
        </p:spPr>
        <p:txBody>
          <a:bodyPr anchor="ctr">
            <a:normAutofit/>
          </a:bodyPr>
          <a:lstStyle>
            <a:lvl1pPr marL="0" indent="0">
              <a:buNone/>
              <a:defRPr sz="1531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592334" y="1142714"/>
            <a:ext cx="388779" cy="930092"/>
          </a:xfrm>
          <a:prstGeom prst="rect">
            <a:avLst/>
          </a:prstGeom>
        </p:spPr>
        <p:txBody>
          <a:bodyPr vert="horz" lIns="77756" tIns="38878" rIns="77756" bIns="3887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802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53" name="TextBox 52"/>
          <p:cNvSpPr txBox="1"/>
          <p:nvPr/>
        </p:nvSpPr>
        <p:spPr>
          <a:xfrm>
            <a:off x="6647566" y="4397714"/>
            <a:ext cx="388779" cy="930092"/>
          </a:xfrm>
          <a:prstGeom prst="rect">
            <a:avLst/>
          </a:prstGeom>
        </p:spPr>
        <p:txBody>
          <a:bodyPr vert="horz" lIns="77756" tIns="38878" rIns="77756" bIns="38878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802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2098356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947" y="3394215"/>
            <a:ext cx="6317656" cy="3995097"/>
          </a:xfrm>
        </p:spPr>
        <p:txBody>
          <a:bodyPr anchor="b">
            <a:normAutofit/>
          </a:bodyPr>
          <a:lstStyle>
            <a:lvl1pPr>
              <a:defRPr sz="306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7917" y="7408044"/>
            <a:ext cx="6316701" cy="1814205"/>
          </a:xfrm>
        </p:spPr>
        <p:txBody>
          <a:bodyPr anchor="t">
            <a:normAutofit/>
          </a:bodyPr>
          <a:lstStyle>
            <a:lvl1pPr marL="0" indent="0">
              <a:buNone/>
              <a:defRPr sz="1531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7263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27949" y="969575"/>
            <a:ext cx="6317654" cy="30299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27947" y="4253759"/>
            <a:ext cx="2038855" cy="1090771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701" b="0" cap="all" baseline="0">
                <a:solidFill>
                  <a:schemeClr val="tx1"/>
                </a:solidFill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27948" y="5344530"/>
            <a:ext cx="2037799" cy="3866426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79340" y="4258804"/>
            <a:ext cx="2030875" cy="1090771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701" b="0" cap="all" baseline="0">
                <a:solidFill>
                  <a:schemeClr val="tx1"/>
                </a:solidFill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2879339" y="5349575"/>
            <a:ext cx="2031444" cy="3866426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07977" y="4253759"/>
            <a:ext cx="2037624" cy="1090771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701" b="0" cap="all" baseline="0">
                <a:solidFill>
                  <a:schemeClr val="tx1"/>
                </a:solidFill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007977" y="5344530"/>
            <a:ext cx="2037624" cy="3866426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9696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つの画像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27948" y="969575"/>
            <a:ext cx="6317654" cy="302992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27948" y="7005551"/>
            <a:ext cx="2037798" cy="9165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701" b="0" cap="all" baseline="0">
                <a:solidFill>
                  <a:schemeClr val="tx1"/>
                </a:solidFill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27948" y="4241885"/>
            <a:ext cx="2037798" cy="2423936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31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27948" y="7922103"/>
            <a:ext cx="2037798" cy="1300787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862941" y="7005551"/>
            <a:ext cx="2041088" cy="9165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701" b="0" cap="all" baseline="0">
                <a:solidFill>
                  <a:schemeClr val="tx1"/>
                </a:solidFill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2862941" y="4241885"/>
            <a:ext cx="2040157" cy="2423936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31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2862010" y="7922099"/>
            <a:ext cx="2041088" cy="1288857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008057" y="7005549"/>
            <a:ext cx="2034929" cy="91655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1701" b="0" cap="all" baseline="0">
                <a:solidFill>
                  <a:schemeClr val="tx1"/>
                </a:solidFill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007978" y="4241885"/>
            <a:ext cx="2037625" cy="2423936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1531" dirty="0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007977" y="7922097"/>
            <a:ext cx="2037624" cy="1288861"/>
          </a:xfrm>
        </p:spPr>
        <p:txBody>
          <a:bodyPr anchor="t">
            <a:normAutofit/>
          </a:bodyPr>
          <a:lstStyle>
            <a:lvl1pPr marL="0" indent="0">
              <a:buNone/>
              <a:defRPr sz="1190"/>
            </a:lvl1pPr>
            <a:lvl2pPr marL="388757" indent="0">
              <a:buNone/>
              <a:defRPr sz="1020"/>
            </a:lvl2pPr>
            <a:lvl3pPr marL="777514" indent="0">
              <a:buNone/>
              <a:defRPr sz="850"/>
            </a:lvl3pPr>
            <a:lvl4pPr marL="1166271" indent="0">
              <a:buNone/>
              <a:defRPr sz="765"/>
            </a:lvl4pPr>
            <a:lvl5pPr marL="1555029" indent="0">
              <a:buNone/>
              <a:defRPr sz="765"/>
            </a:lvl5pPr>
            <a:lvl6pPr marL="1943786" indent="0">
              <a:buNone/>
              <a:defRPr sz="765"/>
            </a:lvl6pPr>
            <a:lvl7pPr marL="2332543" indent="0">
              <a:buNone/>
              <a:defRPr sz="765"/>
            </a:lvl7pPr>
            <a:lvl8pPr marL="2721300" indent="0">
              <a:buNone/>
              <a:defRPr sz="765"/>
            </a:lvl8pPr>
            <a:lvl9pPr marL="3110057" indent="0">
              <a:buNone/>
              <a:defRPr sz="765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cap="all" baseline="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1960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551355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766886" y="969575"/>
            <a:ext cx="1278716" cy="824138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7946" y="969575"/>
            <a:ext cx="4941744" cy="824138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62474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413802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Title 1"/>
          <p:cNvSpPr>
            <a:spLocks noGrp="1"/>
          </p:cNvSpPr>
          <p:nvPr>
            <p:ph type="title"/>
          </p:nvPr>
        </p:nvSpPr>
        <p:spPr>
          <a:xfrm>
            <a:off x="727949" y="983759"/>
            <a:ext cx="6317654" cy="235167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48" name="Content Placeholder 2"/>
          <p:cNvSpPr>
            <a:spLocks noGrp="1"/>
          </p:cNvSpPr>
          <p:nvPr>
            <p:ph idx="1"/>
          </p:nvPr>
        </p:nvSpPr>
        <p:spPr>
          <a:xfrm>
            <a:off x="727949" y="3577830"/>
            <a:ext cx="6317654" cy="56331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9" name="Date Placeholder 3"/>
          <p:cNvSpPr>
            <a:spLocks noGrp="1"/>
          </p:cNvSpPr>
          <p:nvPr>
            <p:ph type="dt" sz="half" idx="10"/>
          </p:nvPr>
        </p:nvSpPr>
        <p:spPr>
          <a:xfrm>
            <a:off x="4755729" y="9357408"/>
            <a:ext cx="1749504" cy="580735"/>
          </a:xfrm>
        </p:spPr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0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27947" y="9357406"/>
            <a:ext cx="3979185" cy="580735"/>
          </a:xfrm>
        </p:spPr>
        <p:txBody>
          <a:bodyPr/>
          <a:lstStyle/>
          <a:p>
            <a:endParaRPr lang="en-US"/>
          </a:p>
        </p:txBody>
      </p:sp>
      <p:sp>
        <p:nvSpPr>
          <p:cNvPr id="5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832" y="9357404"/>
            <a:ext cx="491770" cy="580735"/>
          </a:xfrm>
        </p:spPr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601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946" y="2257294"/>
            <a:ext cx="6317655" cy="4537305"/>
          </a:xfrm>
        </p:spPr>
        <p:txBody>
          <a:bodyPr anchor="b">
            <a:normAutofit/>
          </a:bodyPr>
          <a:lstStyle>
            <a:lvl1pPr>
              <a:defRPr sz="306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7946" y="7036989"/>
            <a:ext cx="6317655" cy="2186594"/>
          </a:xfrm>
        </p:spPr>
        <p:txBody>
          <a:bodyPr>
            <a:normAutofit/>
          </a:bodyPr>
          <a:lstStyle>
            <a:lvl1pPr marL="0" indent="0">
              <a:buNone/>
              <a:defRPr sz="1531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388757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0025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7946" y="3577829"/>
            <a:ext cx="3111244" cy="56331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6" y="3577829"/>
            <a:ext cx="3109216" cy="5633129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416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946" y="984728"/>
            <a:ext cx="6317655" cy="2350711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7442" y="3577828"/>
            <a:ext cx="2921750" cy="1310440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041" b="0" cap="all" baseline="0">
                <a:solidFill>
                  <a:schemeClr val="tx1"/>
                </a:solidFill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7947" y="4888269"/>
            <a:ext cx="3111244" cy="43226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125879" y="3577827"/>
            <a:ext cx="2919722" cy="1310440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041" b="0" cap="all" baseline="0">
                <a:solidFill>
                  <a:schemeClr val="tx1"/>
                </a:solidFill>
              </a:defRPr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4888269"/>
            <a:ext cx="3109216" cy="43226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1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05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68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1323" y="969576"/>
            <a:ext cx="2459228" cy="2608251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88421" y="942641"/>
            <a:ext cx="3757180" cy="8268317"/>
          </a:xfrm>
        </p:spPr>
        <p:txBody>
          <a:bodyPr anchor="ctr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1323" y="3577829"/>
            <a:ext cx="2459228" cy="5633129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55139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949" y="969574"/>
            <a:ext cx="3192171" cy="2608254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ja-JP" altLang="en-US"/>
              <a:t>マスター タイトルの書式設定</a:t>
            </a:r>
            <a:endParaRPr lang="en-US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09615" y="969575"/>
            <a:ext cx="2935988" cy="8241386"/>
          </a:xfrm>
          <a:prstGeom prst="round2DiagRect">
            <a:avLst>
              <a:gd name="adj1" fmla="val 6074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2721"/>
            </a:lvl1pPr>
          </a:lstStyle>
          <a:p>
            <a:pPr marL="0" lvl="0" indent="0">
              <a:buNone/>
            </a:pPr>
            <a:r>
              <a:rPr lang="ja-JP" altLang="en-US"/>
              <a:t>アイコンをクリックして図を追加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7947" y="3577829"/>
            <a:ext cx="3192173" cy="5633129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5175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0">
            <a:alphaModFix amt="30000"/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-1"/>
            <a:ext cx="7775577" cy="10907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2150" y="1"/>
            <a:ext cx="7688647" cy="10907715"/>
            <a:chOff x="-14288" y="0"/>
            <a:chExt cx="9041774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8352798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7949" y="983759"/>
            <a:ext cx="6317654" cy="23516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7949" y="3577830"/>
            <a:ext cx="6317654" cy="563312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55729" y="9357408"/>
            <a:ext cx="1749504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64DE79-268F-4C1A-8933-263129D2AF90}" type="datetimeFigureOut">
              <a:rPr lang="en-US" smtClean="0"/>
              <a:t>7/23/2024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7947" y="9357406"/>
            <a:ext cx="3979185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832" y="9357404"/>
            <a:ext cx="491770" cy="58073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F63A3B-78C7-47BE-AE5E-E10140E0464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3567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  <p:sldLayoutId id="2147483852" r:id="rId12"/>
    <p:sldLayoutId id="2147483853" r:id="rId13"/>
    <p:sldLayoutId id="2147483854" r:id="rId14"/>
    <p:sldLayoutId id="2147483855" r:id="rId15"/>
    <p:sldLayoutId id="2147483856" r:id="rId16"/>
    <p:sldLayoutId id="2147483857" r:id="rId17"/>
    <p:sldLayoutId id="2147483858" r:id="rId18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kumimoji="1" sz="3061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120000"/>
        </a:lnSpc>
        <a:spcBef>
          <a:spcPts val="850"/>
        </a:spcBef>
        <a:buSzPct val="125000"/>
        <a:buFont typeface="Arial" panose="020B0604020202020204" pitchFamily="34" charset="0"/>
        <a:buChar char="•"/>
        <a:defRPr kumimoji="1" sz="204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120000"/>
        </a:lnSpc>
        <a:spcBef>
          <a:spcPts val="425"/>
        </a:spcBef>
        <a:buSzPct val="125000"/>
        <a:buFont typeface="Arial" panose="020B0604020202020204" pitchFamily="34" charset="0"/>
        <a:buChar char="•"/>
        <a:defRPr kumimoji="1" sz="170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120000"/>
        </a:lnSpc>
        <a:spcBef>
          <a:spcPts val="425"/>
        </a:spcBef>
        <a:buSzPct val="125000"/>
        <a:buFont typeface="Arial" panose="020B0604020202020204" pitchFamily="34" charset="0"/>
        <a:buChar char="•"/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120000"/>
        </a:lnSpc>
        <a:spcBef>
          <a:spcPts val="425"/>
        </a:spcBef>
        <a:buSzPct val="125000"/>
        <a:buFont typeface="Arial" panose="020B0604020202020204" pitchFamily="34" charset="0"/>
        <a:buChar char="•"/>
        <a:defRPr kumimoji="1" sz="1360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120000"/>
        </a:lnSpc>
        <a:spcBef>
          <a:spcPts val="425"/>
        </a:spcBef>
        <a:buSzPct val="125000"/>
        <a:buFont typeface="Arial" panose="020B0604020202020204" pitchFamily="34" charset="0"/>
        <a:buChar char="•"/>
        <a:defRPr kumimoji="1" sz="1360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120000"/>
        </a:lnSpc>
        <a:spcBef>
          <a:spcPts val="425"/>
        </a:spcBef>
        <a:buSzPct val="125000"/>
        <a:buFont typeface="Arial" panose="020B0604020202020204" pitchFamily="34" charset="0"/>
        <a:buChar char="•"/>
        <a:defRPr kumimoji="1" sz="1190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120000"/>
        </a:lnSpc>
        <a:spcBef>
          <a:spcPts val="425"/>
        </a:spcBef>
        <a:buSzPct val="125000"/>
        <a:buFont typeface="Arial" panose="020B0604020202020204" pitchFamily="34" charset="0"/>
        <a:buChar char="•"/>
        <a:defRPr kumimoji="1" sz="1190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120000"/>
        </a:lnSpc>
        <a:spcBef>
          <a:spcPts val="425"/>
        </a:spcBef>
        <a:buSzPct val="125000"/>
        <a:buFont typeface="Arial" panose="020B0604020202020204" pitchFamily="34" charset="0"/>
        <a:buChar char="•"/>
        <a:defRPr kumimoji="1" sz="1190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120000"/>
        </a:lnSpc>
        <a:spcBef>
          <a:spcPts val="425"/>
        </a:spcBef>
        <a:buSzPct val="125000"/>
        <a:buFont typeface="Arial" panose="020B0604020202020204" pitchFamily="34" charset="0"/>
        <a:buChar char="•"/>
        <a:defRPr kumimoji="1" sz="11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kumimoji="1"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5" Type="http://schemas.openxmlformats.org/officeDocument/2006/relationships/image" Target="../media/image4.png"/><Relationship Id="rId4" Type="http://schemas.openxmlformats.org/officeDocument/2006/relationships/image" Target="../media/image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グラフィックス 12" descr="同心円を各々持つ3つの円。">
            <a:extLst>
              <a:ext uri="{FF2B5EF4-FFF2-40B4-BE49-F238E27FC236}">
                <a16:creationId xmlns:a16="http://schemas.microsoft.com/office/drawing/2014/main" id="{2394829D-9010-0A05-5E8F-9311B2A3002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xmlns="" r:embed="rId4"/>
              </a:ext>
            </a:extLst>
          </a:blip>
          <a:stretch>
            <a:fillRect/>
          </a:stretch>
        </p:blipFill>
        <p:spPr>
          <a:xfrm>
            <a:off x="3136971" y="-1540198"/>
            <a:ext cx="5774358" cy="5914279"/>
          </a:xfrm>
          <a:prstGeom prst="rect">
            <a:avLst/>
          </a:prstGeom>
        </p:spPr>
      </p:pic>
      <p:sp>
        <p:nvSpPr>
          <p:cNvPr id="35" name="正方形/長方形 34">
            <a:extLst>
              <a:ext uri="{FF2B5EF4-FFF2-40B4-BE49-F238E27FC236}">
                <a16:creationId xmlns:a16="http://schemas.microsoft.com/office/drawing/2014/main" id="{767D9F6A-7452-A7AE-1444-5319E9269901}"/>
              </a:ext>
            </a:extLst>
          </p:cNvPr>
          <p:cNvSpPr/>
          <p:nvPr/>
        </p:nvSpPr>
        <p:spPr>
          <a:xfrm>
            <a:off x="0" y="10391839"/>
            <a:ext cx="7775575" cy="903586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台形 28">
            <a:extLst>
              <a:ext uri="{FF2B5EF4-FFF2-40B4-BE49-F238E27FC236}">
                <a16:creationId xmlns:a16="http://schemas.microsoft.com/office/drawing/2014/main" id="{A4FFF228-64D8-76E3-5F27-FFDD3DC396DA}"/>
              </a:ext>
            </a:extLst>
          </p:cNvPr>
          <p:cNvSpPr/>
          <p:nvPr/>
        </p:nvSpPr>
        <p:spPr>
          <a:xfrm>
            <a:off x="-3804397" y="1742860"/>
            <a:ext cx="9982200" cy="3203307"/>
          </a:xfrm>
          <a:prstGeom prst="trapezoid">
            <a:avLst>
              <a:gd name="adj" fmla="val 106553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二等辺三角形 9">
            <a:extLst>
              <a:ext uri="{FF2B5EF4-FFF2-40B4-BE49-F238E27FC236}">
                <a16:creationId xmlns:a16="http://schemas.microsoft.com/office/drawing/2014/main" id="{35B4F96C-4817-BF0F-E318-861FCFC19E4F}"/>
              </a:ext>
            </a:extLst>
          </p:cNvPr>
          <p:cNvSpPr/>
          <p:nvPr/>
        </p:nvSpPr>
        <p:spPr>
          <a:xfrm rot="374938" flipV="1">
            <a:off x="-2814506" y="-293469"/>
            <a:ext cx="10872561" cy="5239656"/>
          </a:xfrm>
          <a:prstGeom prst="triangle">
            <a:avLst/>
          </a:prstGeom>
          <a:solidFill>
            <a:srgbClr val="2C451B"/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11" name="二等辺三角形 10">
            <a:extLst>
              <a:ext uri="{FF2B5EF4-FFF2-40B4-BE49-F238E27FC236}">
                <a16:creationId xmlns:a16="http://schemas.microsoft.com/office/drawing/2014/main" id="{FF44BBDC-66E6-B4B5-4F58-5F74337CA802}"/>
              </a:ext>
            </a:extLst>
          </p:cNvPr>
          <p:cNvSpPr/>
          <p:nvPr/>
        </p:nvSpPr>
        <p:spPr>
          <a:xfrm rot="357780" flipV="1">
            <a:off x="-4698873" y="-394084"/>
            <a:ext cx="12660214" cy="4419081"/>
          </a:xfrm>
          <a:prstGeom prst="triangle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  <a:effectLst/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3C4B20F-AB10-E1A4-B633-7798CB6A0BEF}"/>
              </a:ext>
            </a:extLst>
          </p:cNvPr>
          <p:cNvSpPr/>
          <p:nvPr/>
        </p:nvSpPr>
        <p:spPr>
          <a:xfrm>
            <a:off x="-1033710" y="15840"/>
            <a:ext cx="8312728" cy="1938992"/>
          </a:xfrm>
          <a:prstGeom prst="rect">
            <a:avLst/>
          </a:prstGeom>
        </p:spPr>
        <p:txBody>
          <a:bodyPr vert="horz" wrap="square">
            <a:spAutoFit/>
          </a:bodyPr>
          <a:lstStyle/>
          <a:p>
            <a:pPr algn="ctr"/>
            <a:r>
              <a:rPr lang="ja-JP" altLang="en-US" sz="4000" b="1" dirty="0">
                <a:solidFill>
                  <a:srgbClr val="134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第７回　実践に基づく</a:t>
            </a:r>
            <a:endParaRPr lang="en-US" altLang="ja-JP" sz="4000" b="1" dirty="0">
              <a:solidFill>
                <a:srgbClr val="1347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4000" b="1" dirty="0">
                <a:solidFill>
                  <a:srgbClr val="134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医療イノベーション研究会　</a:t>
            </a:r>
            <a:endParaRPr lang="en-US" altLang="ja-JP" sz="4000" b="1" dirty="0">
              <a:solidFill>
                <a:srgbClr val="1347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algn="ctr"/>
            <a:r>
              <a:rPr lang="ja-JP" altLang="en-US" sz="4000" b="1" dirty="0">
                <a:solidFill>
                  <a:srgbClr val="13477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学術集会</a:t>
            </a:r>
            <a:endParaRPr lang="en-US" altLang="ja-JP" sz="900" b="1" dirty="0">
              <a:solidFill>
                <a:srgbClr val="13477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9" name="台形 8">
            <a:extLst>
              <a:ext uri="{FF2B5EF4-FFF2-40B4-BE49-F238E27FC236}">
                <a16:creationId xmlns:a16="http://schemas.microsoft.com/office/drawing/2014/main" id="{D9BC9D0E-ED73-4F0E-EA71-6DB69AC369DD}"/>
              </a:ext>
            </a:extLst>
          </p:cNvPr>
          <p:cNvSpPr/>
          <p:nvPr/>
        </p:nvSpPr>
        <p:spPr>
          <a:xfrm>
            <a:off x="-1721984" y="2050084"/>
            <a:ext cx="8144636" cy="732597"/>
          </a:xfrm>
          <a:prstGeom prst="trapezoid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78507EA-40BA-5339-AF16-8A16475CC8A8}"/>
              </a:ext>
            </a:extLst>
          </p:cNvPr>
          <p:cNvSpPr txBox="1"/>
          <p:nvPr/>
        </p:nvSpPr>
        <p:spPr>
          <a:xfrm>
            <a:off x="484909" y="2064331"/>
            <a:ext cx="5674252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ja-JP" altLang="en-US" sz="36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IZ UDゴシック"/>
                <a:ea typeface="BIZ UDゴシック"/>
              </a:rPr>
              <a:t>どうする</a:t>
            </a:r>
            <a:r>
              <a:rPr lang="ja-JP" altLang="en-US" sz="3600" b="1" dirty="0">
                <a:ln w="13462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BIZ UDゴシック"/>
                <a:ea typeface="BIZ UDゴシック" panose="020B0400000000000000" pitchFamily="49" charset="-128"/>
              </a:rPr>
              <a:t>デバイスギャップ</a:t>
            </a:r>
            <a:endParaRPr kumimoji="1" lang="ja-JP" altLang="en-US" sz="3600" b="1" dirty="0">
              <a:ln w="13462">
                <a:solidFill>
                  <a:schemeClr val="tx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  <a:latin typeface="BIZ UDゴシック"/>
            </a:endParaRPr>
          </a:p>
        </p:txBody>
      </p:sp>
      <p:sp>
        <p:nvSpPr>
          <p:cNvPr id="15" name="正方形/長方形 14">
            <a:extLst>
              <a:ext uri="{FF2B5EF4-FFF2-40B4-BE49-F238E27FC236}">
                <a16:creationId xmlns:a16="http://schemas.microsoft.com/office/drawing/2014/main" id="{454F6BEB-B4E7-CC66-5B4D-09E3FB069AF7}"/>
              </a:ext>
            </a:extLst>
          </p:cNvPr>
          <p:cNvSpPr/>
          <p:nvPr/>
        </p:nvSpPr>
        <p:spPr>
          <a:xfrm>
            <a:off x="2400426" y="10486307"/>
            <a:ext cx="5475893" cy="307777"/>
          </a:xfrm>
          <a:prstGeom prst="rect">
            <a:avLst/>
          </a:prstGeom>
          <a:effectLst>
            <a:outerShdw blurRad="50800" dist="38100" dir="2700000" algn="tl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r>
              <a:rPr lang="en-US" altLang="ja-JP" sz="14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E-mail </a:t>
            </a:r>
            <a:r>
              <a:rPr lang="en-US" altLang="ja-JP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:</a:t>
            </a:r>
            <a:r>
              <a:rPr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 </a:t>
            </a:r>
            <a:r>
              <a:rPr lang="en-US" altLang="ja-JP" sz="1400" dirty="0" smtClean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review02@crieto.hosp.tohoku.ac.jp</a:t>
            </a:r>
            <a:endParaRPr lang="en-US" altLang="ja-JP" sz="1400" dirty="0">
              <a:solidFill>
                <a:schemeClr val="bg1"/>
              </a:solidFill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BBD76DC0-66D8-8390-6314-F64DDD26AE11}"/>
              </a:ext>
            </a:extLst>
          </p:cNvPr>
          <p:cNvSpPr/>
          <p:nvPr/>
        </p:nvSpPr>
        <p:spPr>
          <a:xfrm>
            <a:off x="824603" y="10488787"/>
            <a:ext cx="1273588" cy="307777"/>
          </a:xfrm>
          <a:prstGeom prst="rect">
            <a:avLst/>
          </a:prstGeom>
          <a:effectLst>
            <a:outerShdw blurRad="50800" dist="38100" dir="2700000" algn="tl" rotWithShape="0">
              <a:schemeClr val="bg1">
                <a:lumMod val="6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pPr algn="dist"/>
            <a:r>
              <a:rPr lang="ja-JP" altLang="en-US" sz="14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お問い合わせ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930F06A2-D77C-BB53-7A77-8A34236B1D2E}"/>
              </a:ext>
            </a:extLst>
          </p:cNvPr>
          <p:cNvSpPr txBox="1"/>
          <p:nvPr/>
        </p:nvSpPr>
        <p:spPr>
          <a:xfrm>
            <a:off x="181392" y="6473565"/>
            <a:ext cx="38335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ja-JP" sz="1600" b="1" kern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どうするデバイスギャップ</a:t>
            </a:r>
            <a:endParaRPr kumimoji="1" lang="en-US" altLang="ja-JP" sz="1600" b="1" kern="12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開発コストと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レギュラトリーサイエンス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“市販前市販後のリバランス”は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有効に機能しているのか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市場導入を検討する条件　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保険に関する諸問題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ja-JP" sz="1600" b="1" kern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スタートアップ企業による</a:t>
            </a:r>
            <a:endParaRPr kumimoji="1" lang="en-US" altLang="ja-JP" sz="1600" b="1" kern="1200" dirty="0">
              <a:effectLst/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</a:t>
            </a:r>
            <a:r>
              <a:rPr kumimoji="1" lang="ja-JP" altLang="ja-JP" sz="1600" b="1" kern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医療機器開発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50" name="直線コネクタ 49">
            <a:extLst>
              <a:ext uri="{FF2B5EF4-FFF2-40B4-BE49-F238E27FC236}">
                <a16:creationId xmlns:a16="http://schemas.microsoft.com/office/drawing/2014/main" id="{2C28BAAA-3484-DBD1-FA21-0A6AEE412D85}"/>
              </a:ext>
            </a:extLst>
          </p:cNvPr>
          <p:cNvCxnSpPr>
            <a:cxnSpLocks/>
          </p:cNvCxnSpPr>
          <p:nvPr/>
        </p:nvCxnSpPr>
        <p:spPr>
          <a:xfrm flipV="1">
            <a:off x="6667500" y="2710662"/>
            <a:ext cx="0" cy="2385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127FAAAD-C1E1-E7E4-476F-EE34081DA2A2}"/>
              </a:ext>
            </a:extLst>
          </p:cNvPr>
          <p:cNvSpPr txBox="1"/>
          <p:nvPr/>
        </p:nvSpPr>
        <p:spPr>
          <a:xfrm>
            <a:off x="3526698" y="6499279"/>
            <a:ext cx="444660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ja-JP" sz="1600" b="1" kern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それ</a:t>
            </a:r>
            <a:r>
              <a:rPr kumimoji="1" lang="ja-JP" altLang="en-US" sz="1600" b="1" kern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、</a:t>
            </a:r>
            <a:r>
              <a:rPr kumimoji="1" lang="ja-JP" altLang="ja-JP" sz="1600" b="1" kern="1200" dirty="0">
                <a:effectLst/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行政に聞いてみよう</a:t>
            </a:r>
            <a:endParaRPr kumimoji="1" lang="ja-JP" altLang="en-US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若手グループワーク　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レギュラトリーサイエンスを実践しよう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臨床開発最前線　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医療データ活用の未来像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リアルワールドデータにおける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信頼性保証のあり方</a:t>
            </a: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レジストリを活用した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　　　製造販売後データベース調査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人材育成　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</a:t>
            </a:r>
            <a:r>
              <a:rPr kumimoji="1" lang="en-US" altLang="ja-JP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―</a:t>
            </a: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臨床開発に役立つ人材をどう育てるかー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保険外併用療養制度の活用</a:t>
            </a:r>
            <a:endParaRPr kumimoji="1" lang="en-US" altLang="ja-JP" sz="1600" b="1" dirty="0"/>
          </a:p>
          <a:p>
            <a:pPr marL="285750" indent="-285750">
              <a:buFont typeface="Wingdings" panose="05000000000000000000" pitchFamily="2" charset="2"/>
              <a:buChar char="p"/>
            </a:pPr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総合討論：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  <a:p>
            <a:r>
              <a:rPr kumimoji="1"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　　日本のプレゼンスは再び向上できるのか？</a:t>
            </a:r>
            <a:endParaRPr kumimoji="1"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0171667D-7ADF-6AA8-04C7-1252DF2EF80B}"/>
              </a:ext>
            </a:extLst>
          </p:cNvPr>
          <p:cNvSpPr txBox="1"/>
          <p:nvPr/>
        </p:nvSpPr>
        <p:spPr>
          <a:xfrm>
            <a:off x="128313" y="6049559"/>
            <a:ext cx="3547791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9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月</a:t>
            </a:r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6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日（金）：</a:t>
            </a:r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10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時～</a:t>
            </a:r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17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時</a:t>
            </a:r>
            <a:r>
              <a:rPr kumimoji="1" lang="en-US" altLang="ja-JP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4</a:t>
            </a:r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0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E0C7570-91D2-D47A-B1C3-082C8DA39D93}"/>
              </a:ext>
            </a:extLst>
          </p:cNvPr>
          <p:cNvSpPr txBox="1"/>
          <p:nvPr/>
        </p:nvSpPr>
        <p:spPr>
          <a:xfrm>
            <a:off x="3892121" y="6041460"/>
            <a:ext cx="3529106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solidFill>
              <a:schemeClr val="accent5">
                <a:lumMod val="40000"/>
                <a:lumOff val="60000"/>
              </a:schemeClr>
            </a:solidFill>
          </a:ln>
        </p:spPr>
        <p:txBody>
          <a:bodyPr wrap="square" lIns="91440" tIns="45720" rIns="91440" bIns="45720" rtlCol="0" anchor="t">
            <a:spAutoFit/>
          </a:bodyPr>
          <a:lstStyle/>
          <a:p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9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月</a:t>
            </a:r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7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日（土）：</a:t>
            </a:r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9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時～</a:t>
            </a:r>
            <a:r>
              <a:rPr kumimoji="1" lang="ja-JP" altLang="en-US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17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時</a:t>
            </a:r>
            <a:r>
              <a:rPr kumimoji="1" lang="en-US" altLang="ja-JP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4</a:t>
            </a:r>
            <a:r>
              <a:rPr kumimoji="1" lang="en-US" altLang="ja-JP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0</a:t>
            </a:r>
            <a:r>
              <a:rPr kumimoji="1" lang="ja-JP" altLang="en-US" sz="1800" dirty="0">
                <a:solidFill>
                  <a:schemeClr val="bg1"/>
                </a:solidFill>
                <a:latin typeface="BIZ UDPゴシック" panose="020B0400000000000000" pitchFamily="50" charset="-128"/>
                <a:ea typeface="BIZ UDPゴシック"/>
              </a:rPr>
              <a:t>分</a:t>
            </a:r>
          </a:p>
        </p:txBody>
      </p:sp>
      <p:sp>
        <p:nvSpPr>
          <p:cNvPr id="39" name="正方形/長方形 38">
            <a:extLst>
              <a:ext uri="{FF2B5EF4-FFF2-40B4-BE49-F238E27FC236}">
                <a16:creationId xmlns:a16="http://schemas.microsoft.com/office/drawing/2014/main" id="{E2D53B44-9D5F-4DA2-B76E-E7B6277A817F}"/>
              </a:ext>
            </a:extLst>
          </p:cNvPr>
          <p:cNvSpPr/>
          <p:nvPr/>
        </p:nvSpPr>
        <p:spPr>
          <a:xfrm>
            <a:off x="1107573" y="10048487"/>
            <a:ext cx="5475893" cy="338554"/>
          </a:xfrm>
          <a:prstGeom prst="rect">
            <a:avLst/>
          </a:prstGeom>
          <a:effectLst>
            <a:outerShdw blurRad="50800" dist="38100" dir="2700000" algn="tl" rotWithShape="0">
              <a:schemeClr val="tx1">
                <a:lumMod val="85000"/>
                <a:lumOff val="15000"/>
                <a:alpha val="40000"/>
              </a:scheme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ja-JP" altLang="en-US" sz="1600" b="1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主催  　実践に基づく医療イノベーション研究会　</a:t>
            </a:r>
            <a:endParaRPr lang="en-US" altLang="ja-JP" sz="1600" b="1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A569311C-EC91-D023-169A-175E8E15E445}"/>
              </a:ext>
            </a:extLst>
          </p:cNvPr>
          <p:cNvCxnSpPr/>
          <p:nvPr/>
        </p:nvCxnSpPr>
        <p:spPr>
          <a:xfrm>
            <a:off x="22937" y="5225784"/>
            <a:ext cx="342971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DBE59F03-C286-F1D2-DD1E-D80B54DE7BDA}"/>
              </a:ext>
            </a:extLst>
          </p:cNvPr>
          <p:cNvCxnSpPr>
            <a:cxnSpLocks/>
          </p:cNvCxnSpPr>
          <p:nvPr/>
        </p:nvCxnSpPr>
        <p:spPr>
          <a:xfrm>
            <a:off x="-39738" y="5059148"/>
            <a:ext cx="517811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>
            <a:extLst>
              <a:ext uri="{FF2B5EF4-FFF2-40B4-BE49-F238E27FC236}">
                <a16:creationId xmlns:a16="http://schemas.microsoft.com/office/drawing/2014/main" id="{B5338AC0-10AC-6BCF-D078-11B586DA9293}"/>
              </a:ext>
            </a:extLst>
          </p:cNvPr>
          <p:cNvCxnSpPr>
            <a:cxnSpLocks/>
          </p:cNvCxnSpPr>
          <p:nvPr/>
        </p:nvCxnSpPr>
        <p:spPr>
          <a:xfrm flipV="1">
            <a:off x="7107382" y="1742860"/>
            <a:ext cx="0" cy="34829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363909AE-AE16-8534-29E7-BD61AAE5E1C6}"/>
              </a:ext>
            </a:extLst>
          </p:cNvPr>
          <p:cNvCxnSpPr>
            <a:cxnSpLocks/>
          </p:cNvCxnSpPr>
          <p:nvPr/>
        </p:nvCxnSpPr>
        <p:spPr>
          <a:xfrm flipV="1">
            <a:off x="7576753" y="1109985"/>
            <a:ext cx="0" cy="53343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54733B0B-6614-27F2-8D77-389EC9868D97}"/>
              </a:ext>
            </a:extLst>
          </p:cNvPr>
          <p:cNvCxnSpPr/>
          <p:nvPr/>
        </p:nvCxnSpPr>
        <p:spPr>
          <a:xfrm>
            <a:off x="101054" y="4469895"/>
            <a:ext cx="3504500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4" name="グループ化 13">
            <a:extLst>
              <a:ext uri="{FF2B5EF4-FFF2-40B4-BE49-F238E27FC236}">
                <a16:creationId xmlns:a16="http://schemas.microsoft.com/office/drawing/2014/main" id="{6F6445B4-8146-0960-CAEF-7601651153EE}"/>
              </a:ext>
            </a:extLst>
          </p:cNvPr>
          <p:cNvGrpSpPr/>
          <p:nvPr/>
        </p:nvGrpSpPr>
        <p:grpSpPr>
          <a:xfrm>
            <a:off x="14860" y="2890486"/>
            <a:ext cx="9265164" cy="2797843"/>
            <a:chOff x="14860" y="2898901"/>
            <a:chExt cx="9265164" cy="243915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32289149-CCC2-D36D-D7F3-4A92FDDED199}"/>
                </a:ext>
              </a:extLst>
            </p:cNvPr>
            <p:cNvSpPr/>
            <p:nvPr/>
          </p:nvSpPr>
          <p:spPr>
            <a:xfrm>
              <a:off x="14860" y="2898901"/>
              <a:ext cx="7775575" cy="2439155"/>
            </a:xfrm>
            <a:prstGeom prst="rect">
              <a:avLst/>
            </a:prstGeom>
            <a:solidFill>
              <a:schemeClr val="tx1">
                <a:lumMod val="65000"/>
                <a:lumOff val="3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7" name="正方形/長方形 16">
              <a:extLst>
                <a:ext uri="{FF2B5EF4-FFF2-40B4-BE49-F238E27FC236}">
                  <a16:creationId xmlns:a16="http://schemas.microsoft.com/office/drawing/2014/main" id="{E2504082-175E-AB26-DF55-91294BA87CCD}"/>
                </a:ext>
              </a:extLst>
            </p:cNvPr>
            <p:cNvSpPr/>
            <p:nvPr/>
          </p:nvSpPr>
          <p:spPr>
            <a:xfrm>
              <a:off x="4797137" y="3712393"/>
              <a:ext cx="4482887" cy="6463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12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日本橋ライフサイエンスビルディング</a:t>
              </a:r>
              <a:endParaRPr lang="en-US" altLang="ja-JP" sz="12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ja-JP" altLang="en-US" sz="12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　　　</a:t>
              </a:r>
              <a:r>
                <a:rPr lang="ja-JP" altLang="en-US" sz="11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（東京都中央区日本橋本町</a:t>
              </a:r>
              <a:r>
                <a:rPr lang="en-US" altLang="ja-JP" sz="11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2-3-11</a:t>
              </a:r>
              <a:r>
                <a:rPr lang="ja-JP" altLang="en-US" sz="11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）</a:t>
              </a:r>
              <a:endParaRPr lang="en-US" altLang="ja-JP" sz="11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  <a:p>
              <a:r>
                <a:rPr lang="en-US" altLang="ja-JP" sz="11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※</a:t>
              </a:r>
              <a:r>
                <a:rPr lang="ja-JP" altLang="en-US" sz="11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現地開催のみ、</a:t>
              </a:r>
              <a:r>
                <a:rPr lang="en-US" altLang="ja-JP" sz="11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web</a:t>
              </a:r>
              <a:r>
                <a:rPr lang="ja-JP" altLang="en-US" sz="11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配信はございません。</a:t>
              </a:r>
            </a:p>
          </p:txBody>
        </p:sp>
        <p:sp>
          <p:nvSpPr>
            <p:cNvPr id="20" name="正方形/長方形 19">
              <a:extLst>
                <a:ext uri="{FF2B5EF4-FFF2-40B4-BE49-F238E27FC236}">
                  <a16:creationId xmlns:a16="http://schemas.microsoft.com/office/drawing/2014/main" id="{FBCF13F6-F088-D479-993D-371BD64B0C19}"/>
                </a:ext>
              </a:extLst>
            </p:cNvPr>
            <p:cNvSpPr/>
            <p:nvPr/>
          </p:nvSpPr>
          <p:spPr>
            <a:xfrm>
              <a:off x="4910117" y="3153820"/>
              <a:ext cx="2618720" cy="584775"/>
            </a:xfrm>
            <a:prstGeom prst="rect">
              <a:avLst/>
            </a:prstGeom>
          </p:spPr>
          <p:txBody>
            <a:bodyPr wrap="square" lIns="91440" tIns="45720" rIns="91440" bIns="45720" anchor="t">
              <a:spAutoFit/>
            </a:bodyPr>
            <a:lstStyle/>
            <a:p>
              <a:r>
                <a:rPr lang="ja-JP" altLang="en-US" sz="16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/>
                </a:rPr>
                <a:t>会員　：</a:t>
              </a:r>
              <a:r>
                <a:rPr lang="en-US" altLang="ja-JP" sz="16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/>
                </a:rPr>
                <a:t>10,000</a:t>
              </a:r>
              <a:r>
                <a:rPr lang="ja-JP" altLang="en-US" sz="16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/>
                </a:rPr>
                <a:t>円</a:t>
              </a:r>
              <a:endParaRPr lang="en-US" altLang="ja-JP" sz="160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/>
              </a:endParaRPr>
            </a:p>
            <a:p>
              <a:r>
                <a:rPr lang="ja-JP" altLang="en-US" sz="16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非会員：</a:t>
              </a:r>
              <a:r>
                <a:rPr lang="en-US" altLang="ja-JP" sz="16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15,000</a:t>
              </a:r>
              <a:r>
                <a:rPr lang="ja-JP" altLang="en-US" sz="160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円</a:t>
              </a:r>
            </a:p>
          </p:txBody>
        </p:sp>
        <p:grpSp>
          <p:nvGrpSpPr>
            <p:cNvPr id="43" name="グループ化 42">
              <a:extLst>
                <a:ext uri="{FF2B5EF4-FFF2-40B4-BE49-F238E27FC236}">
                  <a16:creationId xmlns:a16="http://schemas.microsoft.com/office/drawing/2014/main" id="{AE6580DF-18A2-DC17-49BE-A01D53F0EAD3}"/>
                </a:ext>
              </a:extLst>
            </p:cNvPr>
            <p:cNvGrpSpPr/>
            <p:nvPr/>
          </p:nvGrpSpPr>
          <p:grpSpPr>
            <a:xfrm>
              <a:off x="128313" y="3067198"/>
              <a:ext cx="3446470" cy="1202716"/>
              <a:chOff x="1817240" y="4931245"/>
              <a:chExt cx="3446470" cy="1202716"/>
            </a:xfrm>
          </p:grpSpPr>
          <p:grpSp>
            <p:nvGrpSpPr>
              <p:cNvPr id="36" name="グループ化 35">
                <a:extLst>
                  <a:ext uri="{FF2B5EF4-FFF2-40B4-BE49-F238E27FC236}">
                    <a16:creationId xmlns:a16="http://schemas.microsoft.com/office/drawing/2014/main" id="{065BB3CD-6C25-C78D-6C15-818863DA6BFC}"/>
                  </a:ext>
                </a:extLst>
              </p:cNvPr>
              <p:cNvGrpSpPr/>
              <p:nvPr/>
            </p:nvGrpSpPr>
            <p:grpSpPr>
              <a:xfrm>
                <a:off x="1817240" y="4931245"/>
                <a:ext cx="3446470" cy="1202716"/>
                <a:chOff x="1619390" y="4687854"/>
                <a:chExt cx="3446470" cy="1210153"/>
              </a:xfrm>
            </p:grpSpPr>
            <p:sp>
              <p:nvSpPr>
                <p:cNvPr id="37" name="正方形/長方形 36">
                  <a:extLst>
                    <a:ext uri="{FF2B5EF4-FFF2-40B4-BE49-F238E27FC236}">
                      <a16:creationId xmlns:a16="http://schemas.microsoft.com/office/drawing/2014/main" id="{047D1EA5-8FF6-401D-40C1-C89B2A1AAE80}"/>
                    </a:ext>
                  </a:extLst>
                </p:cNvPr>
                <p:cNvSpPr/>
                <p:nvPr/>
              </p:nvSpPr>
              <p:spPr>
                <a:xfrm>
                  <a:off x="1845939" y="4732563"/>
                  <a:ext cx="184731" cy="461665"/>
                </a:xfrm>
                <a:prstGeom prst="rect">
                  <a:avLst/>
                </a:prstGeom>
              </p:spPr>
              <p:txBody>
                <a:bodyPr wrap="none">
                  <a:spAutoFit/>
                </a:bodyPr>
                <a:lstStyle/>
                <a:p>
                  <a:endParaRPr lang="ja-JP" altLang="en-US" sz="2400">
                    <a:solidFill>
                      <a:schemeClr val="bg1"/>
                    </a:solidFill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小塚ゴシック Pro B" pitchFamily="34" charset="-128"/>
                    <a:ea typeface="小塚ゴシック Pro B" pitchFamily="34" charset="-128"/>
                  </a:endParaRPr>
                </a:p>
              </p:txBody>
            </p:sp>
            <p:sp>
              <p:nvSpPr>
                <p:cNvPr id="38" name="正方形/長方形 37">
                  <a:extLst>
                    <a:ext uri="{FF2B5EF4-FFF2-40B4-BE49-F238E27FC236}">
                      <a16:creationId xmlns:a16="http://schemas.microsoft.com/office/drawing/2014/main" id="{BAABD133-854F-3364-7CB3-5921ED0ED319}"/>
                    </a:ext>
                  </a:extLst>
                </p:cNvPr>
                <p:cNvSpPr/>
                <p:nvPr/>
              </p:nvSpPr>
              <p:spPr>
                <a:xfrm>
                  <a:off x="1619390" y="4687854"/>
                  <a:ext cx="3446470" cy="1210153"/>
                </a:xfrm>
                <a:prstGeom prst="rect">
                  <a:avLst/>
                </a:prstGeom>
              </p:spPr>
              <p:txBody>
                <a:bodyPr wrap="square" lIns="91440" tIns="45720" rIns="91440" bIns="45720" anchor="t">
                  <a:spAutoFit/>
                </a:bodyPr>
                <a:lstStyle/>
                <a:p>
                  <a:r>
                    <a:rPr lang="en-US" altLang="ja-JP" sz="3200" dirty="0">
                      <a:ln w="6350">
                        <a:noFill/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2024</a:t>
                  </a:r>
                  <a:r>
                    <a:rPr lang="ja-JP" altLang="en-US" sz="3200" dirty="0">
                      <a:ln w="6350">
                        <a:noFill/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ゴシック" panose="020B0400000000000000" pitchFamily="49" charset="-128"/>
                      <a:ea typeface="BIZ UDゴシック" panose="020B0400000000000000" pitchFamily="49" charset="-128"/>
                    </a:rPr>
                    <a:t>年</a:t>
                  </a:r>
                  <a:endParaRPr lang="en-US" altLang="ja-JP" sz="3200" dirty="0">
                    <a:ln w="6350">
                      <a:noFill/>
                    </a:ln>
                    <a:solidFill>
                      <a:schemeClr val="bg1"/>
                    </a:solidFill>
                    <a:effectLst>
                      <a:outerShdw blurRad="50800" dist="38100" dir="5400000" algn="t" rotWithShape="0">
                        <a:prstClr val="black">
                          <a:alpha val="40000"/>
                        </a:prstClr>
                      </a:outerShdw>
                    </a:effectLst>
                    <a:latin typeface="BIZ UDゴシック" panose="020B0400000000000000" pitchFamily="49" charset="-128"/>
                    <a:ea typeface="BIZ UDゴシック" panose="020B0400000000000000" pitchFamily="49" charset="-128"/>
                  </a:endParaRPr>
                </a:p>
                <a:p>
                  <a:r>
                    <a:rPr lang="en-US" altLang="ja-JP" sz="5400" dirty="0">
                      <a:ln w="6350"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Pゴシック" panose="020B0400000000000000" pitchFamily="50" charset="-128"/>
                      <a:ea typeface="BIZ UDPゴシック"/>
                    </a:rPr>
                    <a:t> </a:t>
                  </a:r>
                  <a:r>
                    <a:rPr lang="en-US" altLang="ja-JP" sz="3200" dirty="0">
                      <a:ln w="6350"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Pゴシック" panose="020B0400000000000000" pitchFamily="50" charset="-128"/>
                      <a:ea typeface="BIZ UDPゴシック"/>
                    </a:rPr>
                    <a:t>9</a:t>
                  </a:r>
                  <a:r>
                    <a:rPr lang="en-US" altLang="ja-JP" sz="3200" dirty="0">
                      <a:ln w="6350">
                        <a:noFill/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Pゴシック" panose="020B0400000000000000" pitchFamily="50" charset="-128"/>
                      <a:ea typeface="BIZ UDPゴシック"/>
                    </a:rPr>
                    <a:t>/</a:t>
                  </a:r>
                  <a:r>
                    <a:rPr lang="en-US" altLang="ja-JP" sz="3200" dirty="0">
                      <a:ln w="6350"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Pゴシック" panose="020B0400000000000000" pitchFamily="50" charset="-128"/>
                      <a:ea typeface="BIZ UDPゴシック"/>
                    </a:rPr>
                    <a:t> </a:t>
                  </a:r>
                  <a:r>
                    <a:rPr lang="en-US" altLang="ja-JP" sz="5400" dirty="0">
                      <a:ln w="6350"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Pゴシック" panose="020B0400000000000000" pitchFamily="50" charset="-128"/>
                      <a:ea typeface="BIZ UDPゴシック"/>
                    </a:rPr>
                    <a:t>6</a:t>
                  </a:r>
                  <a:r>
                    <a:rPr lang="ja-JP" altLang="en-US" sz="2800" dirty="0">
                      <a:ln w="6350"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Pゴシック" panose="020B0400000000000000" pitchFamily="50" charset="-128"/>
                      <a:ea typeface="BIZ UDPゴシック"/>
                    </a:rPr>
                    <a:t>　　 　</a:t>
                  </a:r>
                  <a:r>
                    <a:rPr lang="en-US" altLang="ja-JP" sz="5400" dirty="0">
                      <a:ln w="6350"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Pゴシック" panose="020B0400000000000000" pitchFamily="50" charset="-128"/>
                      <a:ea typeface="BIZ UDPゴシック"/>
                    </a:rPr>
                    <a:t>7</a:t>
                  </a:r>
                  <a:r>
                    <a:rPr lang="ja-JP" altLang="en-US" sz="3200" dirty="0">
                      <a:ln w="6350">
                        <a:solidFill>
                          <a:schemeClr val="bg1"/>
                        </a:solidFill>
                      </a:ln>
                      <a:solidFill>
                        <a:schemeClr val="bg1"/>
                      </a:solidFill>
                      <a:effectLst>
                        <a:outerShdw blurRad="50800" dist="38100" dir="5400000" algn="t" rotWithShape="0">
                          <a:prstClr val="black">
                            <a:alpha val="40000"/>
                          </a:prstClr>
                        </a:outerShdw>
                      </a:effectLst>
                      <a:latin typeface="BIZ UDPゴシック" panose="020B0400000000000000" pitchFamily="50" charset="-128"/>
                      <a:ea typeface="BIZ UDPゴシック"/>
                    </a:rPr>
                    <a:t>　　</a:t>
                  </a:r>
                </a:p>
              </p:txBody>
            </p:sp>
          </p:grpSp>
          <p:sp>
            <p:nvSpPr>
              <p:cNvPr id="41" name="楕円 40">
                <a:extLst>
                  <a:ext uri="{FF2B5EF4-FFF2-40B4-BE49-F238E27FC236}">
                    <a16:creationId xmlns:a16="http://schemas.microsoft.com/office/drawing/2014/main" id="{17587833-A604-ACEE-A66F-ED467CF2F020}"/>
                  </a:ext>
                </a:extLst>
              </p:cNvPr>
              <p:cNvSpPr/>
              <p:nvPr/>
            </p:nvSpPr>
            <p:spPr>
              <a:xfrm>
                <a:off x="3306530" y="5626413"/>
                <a:ext cx="536484" cy="460703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2400" b="1" dirty="0">
                    <a:solidFill>
                      <a:schemeClr val="bg1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金</a:t>
                </a:r>
                <a:endParaRPr kumimoji="1" lang="ja-JP" altLang="en-US" sz="2400" b="1" dirty="0">
                  <a:solidFill>
                    <a:schemeClr val="bg1"/>
                  </a:solidFill>
                </a:endParaRPr>
              </a:p>
            </p:txBody>
          </p:sp>
          <p:sp>
            <p:nvSpPr>
              <p:cNvPr id="42" name="楕円 41">
                <a:extLst>
                  <a:ext uri="{FF2B5EF4-FFF2-40B4-BE49-F238E27FC236}">
                    <a16:creationId xmlns:a16="http://schemas.microsoft.com/office/drawing/2014/main" id="{4DD3877E-1AAE-4794-4B56-EF675148E06C}"/>
                  </a:ext>
                </a:extLst>
              </p:cNvPr>
              <p:cNvSpPr/>
              <p:nvPr/>
            </p:nvSpPr>
            <p:spPr>
              <a:xfrm>
                <a:off x="4631571" y="5654312"/>
                <a:ext cx="536484" cy="436025"/>
              </a:xfrm>
              <a:prstGeom prst="ellipse">
                <a:avLst/>
              </a:prstGeom>
              <a:solidFill>
                <a:schemeClr val="tx1"/>
              </a:solidFill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400" b="1" dirty="0">
                    <a:solidFill>
                      <a:srgbClr val="0070C0"/>
                    </a:solidFill>
                    <a:latin typeface="BIZ UDPゴシック" panose="020B0400000000000000" pitchFamily="50" charset="-128"/>
                    <a:ea typeface="BIZ UDPゴシック" panose="020B0400000000000000" pitchFamily="50" charset="-128"/>
                  </a:rPr>
                  <a:t>土</a:t>
                </a:r>
                <a:endParaRPr kumimoji="1" lang="ja-JP" altLang="en-US" sz="2400" b="1" dirty="0">
                  <a:solidFill>
                    <a:srgbClr val="0070C0"/>
                  </a:solidFill>
                </a:endParaRPr>
              </a:p>
            </p:txBody>
          </p:sp>
        </p:grpSp>
        <p:sp>
          <p:nvSpPr>
            <p:cNvPr id="7" name="テキスト ボックス 6">
              <a:extLst>
                <a:ext uri="{FF2B5EF4-FFF2-40B4-BE49-F238E27FC236}">
                  <a16:creationId xmlns:a16="http://schemas.microsoft.com/office/drawing/2014/main" id="{73659B78-42EF-6863-C4FB-D77F0013635B}"/>
                </a:ext>
              </a:extLst>
            </p:cNvPr>
            <p:cNvSpPr txBox="1"/>
            <p:nvPr/>
          </p:nvSpPr>
          <p:spPr>
            <a:xfrm>
              <a:off x="3755769" y="3267504"/>
              <a:ext cx="9831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b="1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会費</a:t>
              </a:r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A7CF8B80-D2C1-B1CF-D619-0E5D7676E9B0}"/>
                </a:ext>
              </a:extLst>
            </p:cNvPr>
            <p:cNvSpPr txBox="1"/>
            <p:nvPr/>
          </p:nvSpPr>
          <p:spPr>
            <a:xfrm>
              <a:off x="3755769" y="3799317"/>
              <a:ext cx="983140" cy="369332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ja-JP" altLang="en-US" b="1"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会場</a:t>
              </a:r>
              <a:endParaRPr kumimoji="1" lang="ja-JP" altLang="en-US" b="1"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  <p:sp>
          <p:nvSpPr>
            <p:cNvPr id="12" name="テキスト ボックス 11"/>
            <p:cNvSpPr txBox="1"/>
            <p:nvPr/>
          </p:nvSpPr>
          <p:spPr>
            <a:xfrm>
              <a:off x="3149319" y="4277448"/>
              <a:ext cx="5585637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ja-JP" sz="105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9/6</a:t>
              </a:r>
              <a:r>
                <a:rPr lang="ja-JP" altLang="en-US" sz="105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（金）プログラム終了後に懇親会（会費</a:t>
              </a:r>
              <a:r>
                <a:rPr lang="en-US" altLang="ja-JP" sz="105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3,000</a:t>
              </a:r>
              <a:r>
                <a:rPr lang="ja-JP" altLang="en-US" sz="1050" b="1" dirty="0">
                  <a:solidFill>
                    <a:schemeClr val="bg1"/>
                  </a:solidFill>
                  <a:latin typeface="BIZ UDゴシック" panose="020B0400000000000000" pitchFamily="49" charset="-128"/>
                  <a:ea typeface="BIZ UDゴシック" panose="020B0400000000000000" pitchFamily="49" charset="-128"/>
                </a:rPr>
                <a:t>円）を予定しております。</a:t>
              </a:r>
              <a:endParaRPr lang="en-US" altLang="ja-JP" sz="1050" b="1" dirty="0">
                <a:solidFill>
                  <a:schemeClr val="bg1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endParaRPr>
            </a:p>
          </p:txBody>
        </p:sp>
      </p:grpSp>
      <p:sp>
        <p:nvSpPr>
          <p:cNvPr id="40" name="テキスト ボックス 39">
            <a:extLst>
              <a:ext uri="{FF2B5EF4-FFF2-40B4-BE49-F238E27FC236}">
                <a16:creationId xmlns:a16="http://schemas.microsoft.com/office/drawing/2014/main" id="{578507EA-40BA-5339-AF16-8A16475CC8A8}"/>
              </a:ext>
            </a:extLst>
          </p:cNvPr>
          <p:cNvSpPr txBox="1"/>
          <p:nvPr/>
        </p:nvSpPr>
        <p:spPr>
          <a:xfrm>
            <a:off x="2378383" y="5702179"/>
            <a:ext cx="2762616" cy="261609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ja-JP" altLang="en-US" sz="10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IZ UDゴシック"/>
                <a:ea typeface="BIZ UDゴシック"/>
              </a:rPr>
              <a:t>予定</a:t>
            </a:r>
            <a:r>
              <a:rPr lang="ja-JP" altLang="en-US" sz="1050" dirty="0" err="1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IZ UDゴシック"/>
                <a:ea typeface="BIZ UDゴシック"/>
              </a:rPr>
              <a:t>してして</a:t>
            </a:r>
            <a:r>
              <a:rPr lang="ja-JP" altLang="en-US" sz="105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IZ UDゴシック"/>
                <a:ea typeface="BIZ UDゴシック"/>
              </a:rPr>
              <a:t>いるシンポジウムタイトル</a:t>
            </a:r>
            <a:endParaRPr kumimoji="1" lang="ja-JP" altLang="en-US" sz="105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IZ UDゴシック"/>
            </a:endParaRPr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96808" y="4738758"/>
            <a:ext cx="65891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参加登録受付締切：</a:t>
            </a:r>
            <a:r>
              <a:rPr lang="en-US" altLang="ja-JP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2024</a:t>
            </a:r>
            <a:r>
              <a:rPr lang="ja-JP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</a:t>
            </a:r>
            <a:r>
              <a:rPr lang="en-US" altLang="ja-JP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8</a:t>
            </a:r>
            <a:r>
              <a:rPr lang="ja-JP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月</a:t>
            </a:r>
            <a:r>
              <a:rPr lang="en-US" altLang="ja-JP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28</a:t>
            </a:r>
            <a:r>
              <a:rPr lang="ja-JP" altLang="en-US" b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日（水）</a:t>
            </a:r>
            <a:endParaRPr lang="en-US" altLang="ja-JP" sz="1200" b="1" dirty="0" smtClean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lang="en-US" altLang="ja-JP" sz="1200" b="1" dirty="0" smtClean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1200" b="1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参加登録はこちらから（学術集会</a:t>
            </a:r>
            <a:r>
              <a:rPr lang="en-US" altLang="ja-JP" sz="1200" b="1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HP</a:t>
            </a:r>
            <a:r>
              <a:rPr lang="ja-JP" altLang="en-US" sz="1200" b="1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）</a:t>
            </a:r>
            <a:r>
              <a:rPr lang="en-US" altLang="ja-JP" sz="1200" b="1" dirty="0" smtClean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https</a:t>
            </a:r>
            <a:r>
              <a:rPr lang="en-US" altLang="ja-JP" sz="12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://pub.confit.atlas.jp/ja/event/regulatoryscience2024/content/registration</a:t>
            </a:r>
          </a:p>
        </p:txBody>
      </p:sp>
      <p:pic>
        <p:nvPicPr>
          <p:cNvPr id="18" name="図 1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80769" y="4857349"/>
            <a:ext cx="698626" cy="6986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6463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回路">
  <a:themeElements>
    <a:clrScheme name="回路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回路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路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8F5EB7E356C114BAA3D72CFFA972EEE" ma:contentTypeVersion="15" ma:contentTypeDescription="新しいドキュメントを作成します。" ma:contentTypeScope="" ma:versionID="d11db223e29234cb68a4d15211a3d2da">
  <xsd:schema xmlns:xsd="http://www.w3.org/2001/XMLSchema" xmlns:xs="http://www.w3.org/2001/XMLSchema" xmlns:p="http://schemas.microsoft.com/office/2006/metadata/properties" xmlns:ns2="7119674e-8fdf-43fa-80aa-5ebb02e0c7d1" xmlns:ns3="0203af3d-ce6f-44d0-9ae2-1b36fd415a37" targetNamespace="http://schemas.microsoft.com/office/2006/metadata/properties" ma:root="true" ma:fieldsID="7b3421a4d53373b66f46be914636754c" ns2:_="" ns3:_="">
    <xsd:import namespace="7119674e-8fdf-43fa-80aa-5ebb02e0c7d1"/>
    <xsd:import namespace="0203af3d-ce6f-44d0-9ae2-1b36fd415a3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19674e-8fdf-43fa-80aa-5ebb02e0c7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db8f504b-e930-4132-bd19-9e7a4baacd6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203af3d-ce6f-44d0-9ae2-1b36fd415a37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e2bbbe40-6c61-461d-8411-67fd3f7877df}" ma:internalName="TaxCatchAll" ma:showField="CatchAllData" ma:web="0203af3d-ce6f-44d0-9ae2-1b36fd415a3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119674e-8fdf-43fa-80aa-5ebb02e0c7d1">
      <Terms xmlns="http://schemas.microsoft.com/office/infopath/2007/PartnerControls"/>
    </lcf76f155ced4ddcb4097134ff3c332f>
    <TaxCatchAll xmlns="0203af3d-ce6f-44d0-9ae2-1b36fd415a37" xsi:nil="true"/>
  </documentManagement>
</p:properties>
</file>

<file path=customXml/itemProps1.xml><?xml version="1.0" encoding="utf-8"?>
<ds:datastoreItem xmlns:ds="http://schemas.openxmlformats.org/officeDocument/2006/customXml" ds:itemID="{B155DD52-1B8F-4633-B755-7480CAD68F78}">
  <ds:schemaRefs>
    <ds:schemaRef ds:uri="0203af3d-ce6f-44d0-9ae2-1b36fd415a37"/>
    <ds:schemaRef ds:uri="7119674e-8fdf-43fa-80aa-5ebb02e0c7d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5C60CB95-0304-4316-AC3C-1FFFD54194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D04CD78-0BD2-4956-81FB-1BEFB5D6834F}">
  <ds:schemaRefs>
    <ds:schemaRef ds:uri="http://schemas.microsoft.com/office/2006/documentManagement/types"/>
    <ds:schemaRef ds:uri="7119674e-8fdf-43fa-80aa-5ebb02e0c7d1"/>
    <ds:schemaRef ds:uri="http://www.w3.org/XML/1998/namespace"/>
    <ds:schemaRef ds:uri="http://schemas.openxmlformats.org/package/2006/metadata/core-properties"/>
    <ds:schemaRef ds:uri="http://purl.org/dc/terms/"/>
    <ds:schemaRef ds:uri="http://purl.org/dc/dcmitype/"/>
    <ds:schemaRef ds:uri="http://purl.org/dc/elements/1.1/"/>
    <ds:schemaRef ds:uri="http://schemas.microsoft.com/office/infopath/2007/PartnerControls"/>
    <ds:schemaRef ds:uri="0203af3d-ce6f-44d0-9ae2-1b36fd415a37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0</TotalTime>
  <Words>299</Words>
  <Application>Microsoft Office PowerPoint</Application>
  <PresentationFormat>ユーザー設定</PresentationFormat>
  <Paragraphs>49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BIZ UDPゴシック</vt:lpstr>
      <vt:lpstr>BIZ UDゴシック</vt:lpstr>
      <vt:lpstr>ＭＳ Ｐゴシック</vt:lpstr>
      <vt:lpstr>小塚ゴシック Pro B</vt:lpstr>
      <vt:lpstr>Arial</vt:lpstr>
      <vt:lpstr>Calibri</vt:lpstr>
      <vt:lpstr>Trebuchet MS</vt:lpstr>
      <vt:lpstr>Tw Cen MT</vt:lpstr>
      <vt:lpstr>Wingdings</vt:lpstr>
      <vt:lpstr>回路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</cp:revision>
  <dcterms:created xsi:type="dcterms:W3CDTF">2013-07-04T11:22:33Z</dcterms:created>
  <dcterms:modified xsi:type="dcterms:W3CDTF">2024-07-23T04:12:54Z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0x01010078F5EB7E356C114BAA3D72CFFA972EEE</vt:lpwstr>
  </property>
  <property fmtid="{D5CDD505-2E9C-101B-9397-08002B2CF9AE}" pid="3" name="MediaServiceImageTags">
    <vt:lpwstr/>
  </property>
</Properties>
</file>